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76" r:id="rId2"/>
  </p:sldMasterIdLst>
  <p:notesMasterIdLst>
    <p:notesMasterId r:id="rId16"/>
  </p:notesMasterIdLst>
  <p:sldIdLst>
    <p:sldId id="273" r:id="rId3"/>
    <p:sldId id="277" r:id="rId4"/>
    <p:sldId id="275" r:id="rId5"/>
    <p:sldId id="274" r:id="rId6"/>
    <p:sldId id="282" r:id="rId7"/>
    <p:sldId id="276" r:id="rId8"/>
    <p:sldId id="278" r:id="rId9"/>
    <p:sldId id="281" r:id="rId10"/>
    <p:sldId id="284" r:id="rId11"/>
    <p:sldId id="279" r:id="rId12"/>
    <p:sldId id="280" r:id="rId13"/>
    <p:sldId id="283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1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71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07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679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630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6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11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78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3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6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65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264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377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Colorado_State_Fair" TargetMode="External"/><Relationship Id="rId5" Type="http://schemas.openxmlformats.org/officeDocument/2006/relationships/hyperlink" Target="https://en.wikipedia.org/wiki/Midjourney" TargetMode="External"/><Relationship Id="rId4" Type="http://schemas.openxmlformats.org/officeDocument/2006/relationships/hyperlink" Target="https://en.wikipedia.org/wiki/Th%C3%A9%C3%A2tre_D%27op%C3%A9ra_Spat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ai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29F31-0964-4562-B1E3-2C60C50B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832022"/>
            <a:ext cx="7582580" cy="50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65200" y="5885516"/>
            <a:ext cx="10634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Théâtre </a:t>
            </a:r>
            <a:r>
              <a:rPr lang="en-US" sz="1400" b="0" i="1" u="none" strike="noStrike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D'opéra</a:t>
            </a:r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Spatial</a:t>
            </a:r>
            <a:r>
              <a:rPr lang="en-US" sz="14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 image generated with 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Midjourn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(public domain image)</a:t>
            </a:r>
          </a:p>
          <a:p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on the 2022 </a:t>
            </a:r>
            <a:r>
              <a:rPr lang="en-US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lorado State Fa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Colorado State Fair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's 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annual fine art competition in the photomanipulation category, sparking endless controversy</a:t>
            </a:r>
            <a:endParaRPr lang="LID4096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Ensure accuracy in spelling and grammar to avoid misdirection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Provide clear and detailed prompts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Explain the context or goal (e.g., “helping my son… can you explain it in a specific way?”)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Try different wordings to refine results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074" name="Picture 2" descr="Misled image">
            <a:extLst>
              <a:ext uri="{FF2B5EF4-FFF2-40B4-BE49-F238E27FC236}">
                <a16:creationId xmlns:a16="http://schemas.microsoft.com/office/drawing/2014/main" id="{F3093721-F415-1405-01D2-9B419C9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836820"/>
            <a:ext cx="5003801" cy="3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5. Fact-check thoroughly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First, ask the tool to fact-check its output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Then, verify using search engines and experts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Never fully trust references or facts generated by an LLM, seek human-generated content for confirmation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6. Clearly indicate if you need a particular format (e.g., bullet points, square images)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7. Use prompts like “you are a Python expert” or “you are an expert pathologist” to guide the tool</a:t>
            </a: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8. </a:t>
            </a: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For more accurate outputs, fine-tune foundation models with your specific data</a:t>
            </a:r>
          </a:p>
        </p:txBody>
      </p:sp>
      <p:pic>
        <p:nvPicPr>
          <p:cNvPr id="7170" name="Picture 2" descr="Misled image of cats">
            <a:extLst>
              <a:ext uri="{FF2B5EF4-FFF2-40B4-BE49-F238E27FC236}">
                <a16:creationId xmlns:a16="http://schemas.microsoft.com/office/drawing/2014/main" id="{A480B057-0685-1FAA-06B0-C4407EC2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66" y="4204512"/>
            <a:ext cx="2960157" cy="23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459584" y="5925799"/>
            <a:ext cx="910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Be safe, be effective and that usually requires </a:t>
            </a:r>
            <a:r>
              <a:rPr lang="en-US" b="1" i="1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F802-3730-A07F-BFD8-72BDB4EE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846412"/>
            <a:ext cx="4248775" cy="491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7DE54-80C3-3640-2CE8-56CE0968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96" y="1026970"/>
            <a:ext cx="3558067" cy="41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The end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791959" y="2539393"/>
            <a:ext cx="91006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It’s not the end!</a:t>
            </a:r>
          </a:p>
          <a:p>
            <a:pPr algn="l"/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Evaluate us now!</a:t>
            </a:r>
          </a:p>
          <a:p>
            <a:pPr algn="l"/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Evaluate us later!</a:t>
            </a:r>
          </a:p>
          <a:p>
            <a:pPr algn="l"/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Congrats on moving forward in your knowledge </a:t>
            </a:r>
            <a:endParaRPr lang="en-US" b="1" i="1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81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  <a:endParaRPr lang="en-US" sz="2400" b="1" dirty="0">
              <a:solidFill>
                <a:srgbClr val="00A0E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39800" y="1092200"/>
            <a:ext cx="10659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Technologies that create or generate data.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Peril and promise</a:t>
            </a:r>
          </a:p>
          <a:p>
            <a:pPr algn="ctr"/>
            <a:endParaRPr lang="en-US" sz="40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Code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 generation</a:t>
            </a: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</a:t>
            </a:r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 image generation?</a:t>
            </a:r>
            <a:endParaRPr lang="en-US" sz="24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08F6-B63F-5A74-EEA4-0B82CB36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81" y="2225182"/>
            <a:ext cx="5249036" cy="2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8" y="1098470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this picture incorrect?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Can we prompt a better one?</a:t>
            </a:r>
          </a:p>
          <a:p>
            <a:endParaRPr lang="LID4096" sz="28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874C9E-7E28-ADFD-CA6D-7968200E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1451290"/>
            <a:ext cx="4330138" cy="476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6657621" y="5866770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74" y="3376411"/>
            <a:ext cx="304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pic>
        <p:nvPicPr>
          <p:cNvPr id="11" name="Picture 10" descr="A black square with a white circle in the middle&#10;&#10;Description automatically generated">
            <a:extLst>
              <a:ext uri="{FF2B5EF4-FFF2-40B4-BE49-F238E27FC236}">
                <a16:creationId xmlns:a16="http://schemas.microsoft.com/office/drawing/2014/main" id="{0D3AA7D1-BE45-25FD-E4C4-BE1D5B0D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36821"/>
            <a:ext cx="4765700" cy="3755913"/>
          </a:xfrm>
          <a:prstGeom prst="rect">
            <a:avLst/>
          </a:prstGeom>
        </p:spPr>
      </p:pic>
      <p:pic>
        <p:nvPicPr>
          <p:cNvPr id="1026" name="Picture 2" descr="Examples of text-to-image–generated anatomical structures in CT, MRI, and...">
            <a:extLst>
              <a:ext uri="{FF2B5EF4-FFF2-40B4-BE49-F238E27FC236}">
                <a16:creationId xmlns:a16="http://schemas.microsoft.com/office/drawing/2014/main" id="{B1D754DA-BF0B-F114-EF45-5EC75664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1928813"/>
            <a:ext cx="3336924" cy="327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B0EEC-A0E4-0C05-15A2-DCA53B8F2026}"/>
              </a:ext>
            </a:extLst>
          </p:cNvPr>
          <p:cNvSpPr txBox="1"/>
          <p:nvPr/>
        </p:nvSpPr>
        <p:spPr>
          <a:xfrm>
            <a:off x="5469466" y="5422511"/>
            <a:ext cx="657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Examples of text-to-image–generated anatomical structures in CT, MRI, and ultrasound images created with DALL-E 2.</a:t>
            </a:r>
          </a:p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Image source: Adams et al., Journal of Medical Internet Research 2023 (</a:t>
            </a:r>
            <a:r>
              <a:rPr lang="en-US" b="0" i="1" u="none" strike="noStrike" dirty="0">
                <a:solidFill>
                  <a:srgbClr val="00B050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7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3121167" y="1084611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the code or  picture 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The real point…</a:t>
            </a:r>
          </a:p>
          <a:p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2382801" y="6070765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55" y="3009420"/>
            <a:ext cx="3633745" cy="2952418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EABEFB-6F4F-F070-A699-7310C8645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4" y="2154357"/>
            <a:ext cx="1521099" cy="1673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57757-568D-3A02-1996-300B15BDED58}"/>
              </a:ext>
            </a:extLst>
          </p:cNvPr>
          <p:cNvSpPr txBox="1"/>
          <p:nvPr/>
        </p:nvSpPr>
        <p:spPr>
          <a:xfrm>
            <a:off x="7437120" y="2926737"/>
            <a:ext cx="3140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path_one</a:t>
            </a:r>
            <a:r>
              <a:rPr lang="en-US" dirty="0"/>
              <a:t> = c:\dsfds/fdsfds\df</a:t>
            </a:r>
          </a:p>
          <a:p>
            <a:endParaRPr lang="en-US" dirty="0"/>
          </a:p>
          <a:p>
            <a:r>
              <a:rPr lang="en-US" dirty="0" err="1"/>
              <a:t>path_two</a:t>
            </a:r>
            <a:r>
              <a:rPr lang="en-US" dirty="0"/>
              <a:t> = c:\dsfds/fdsfds\df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0797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1608667" y="1928813"/>
            <a:ext cx="74687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MONAI is open and was trained on </a:t>
            </a:r>
            <a:r>
              <a:rPr lang="en-US" dirty="0" err="1"/>
              <a:t>UKBiobank</a:t>
            </a:r>
            <a:r>
              <a:rPr lang="en-US" dirty="0"/>
              <a:t> data and other legit data</a:t>
            </a:r>
          </a:p>
          <a:p>
            <a:endParaRPr lang="en-US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https://monai.io/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You lost me at pip install…but thankfully there is a </a:t>
            </a:r>
            <a:r>
              <a:rPr lang="en-US" dirty="0" err="1">
                <a:latin typeface="Roboto" panose="02000000000000000000" pitchFamily="2" charset="0"/>
              </a:rPr>
              <a:t>conda</a:t>
            </a:r>
            <a:r>
              <a:rPr lang="en-US" dirty="0">
                <a:latin typeface="Roboto" panose="02000000000000000000" pitchFamily="2" charset="0"/>
              </a:rPr>
              <a:t>-forge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But you need data and gigabytes of it: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Suggestions: medicaldecathalon.com, kaggle.com, public datasets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889001" y="1159933"/>
            <a:ext cx="109038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 first!</a:t>
            </a:r>
            <a:endParaRPr lang="en-US" sz="2000" dirty="0"/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Never upload non-anonymized sensitive patient data outside your secure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Avoid using sensitive patient data with online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tools (e.g.,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chatGPT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, integrated tools like co-pilot, MS Office)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Be mindful of internet connectivity with your code editors and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Prefer systems that operate locally (on your machine or hospital servers)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Acknowledge that tools may generate erroneous information (hallucinations)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Don’t assume code generated by a large language model (LLM) lacks potential bugs or harmful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Address intellectual property and ethical considerations when utilizing generative AI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Document model usage thoroughly in academic work, detailing versions and exact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Recognize that the training corpus of such models may introduce biases</a:t>
            </a:r>
          </a:p>
          <a:p>
            <a:endParaRPr lang="LID4096" dirty="0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B8E51C97-8499-C14B-4E3F-D3C337AFB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24698"/>
          <a:stretch/>
        </p:blipFill>
        <p:spPr>
          <a:xfrm>
            <a:off x="8861196" y="4574814"/>
            <a:ext cx="1859191" cy="18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701039" y="1559822"/>
            <a:ext cx="101107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fferent colors of board game dice">
            <a:extLst>
              <a:ext uri="{FF2B5EF4-FFF2-40B4-BE49-F238E27FC236}">
                <a16:creationId xmlns:a16="http://schemas.microsoft.com/office/drawing/2014/main" id="{EA0DBA90-86B4-497E-4FE4-80CF762E2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91" y="2571405"/>
            <a:ext cx="4897638" cy="34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701039" y="1559822"/>
            <a:ext cx="101107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Malware on your machine</a:t>
            </a:r>
          </a:p>
          <a:p>
            <a:endParaRPr lang="en-US" dirty="0"/>
          </a:p>
          <a:p>
            <a:r>
              <a:rPr lang="en-US" dirty="0"/>
              <a:t>Environmental damage</a:t>
            </a:r>
          </a:p>
          <a:p>
            <a:endParaRPr lang="en-US" dirty="0"/>
          </a:p>
          <a:p>
            <a:r>
              <a:rPr lang="en-US" dirty="0"/>
              <a:t>Smaller data -&gt; potentially even more biases?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a TOP 8 list to be effective once we are safe</a:t>
            </a:r>
          </a:p>
        </p:txBody>
      </p:sp>
    </p:spTree>
    <p:extLst>
      <p:ext uri="{BB962C8B-B14F-4D97-AF65-F5344CB8AC3E}">
        <p14:creationId xmlns:p14="http://schemas.microsoft.com/office/powerpoint/2010/main" val="253669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658</Words>
  <Application>Microsoft Office PowerPoint</Application>
  <PresentationFormat>Widescreen</PresentationFormat>
  <Paragraphs>169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Assistant</vt:lpstr>
      <vt:lpstr>Calibri</vt:lpstr>
      <vt:lpstr>Calibri Light</vt:lpstr>
      <vt:lpstr>Mulish</vt:lpstr>
      <vt:lpstr>Open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166</cp:revision>
  <dcterms:created xsi:type="dcterms:W3CDTF">2022-12-06T14:01:28Z</dcterms:created>
  <dcterms:modified xsi:type="dcterms:W3CDTF">2024-09-15T05:28:40Z</dcterms:modified>
</cp:coreProperties>
</file>